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8" r:id="rId19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3" Type="http://schemas.openxmlformats.org/officeDocument/2006/relationships/slide" Target="slides/slide7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9" name="Shape 9889"/>
        <p:cNvGrpSpPr/>
        <p:nvPr/>
      </p:nvGrpSpPr>
      <p:grpSpPr>
        <a:xfrm>
          <a:off x="0" y="0"/>
          <a:ext cx="0" cy="0"/>
          <a:chOff x="0" y="0"/>
          <a:chExt cx="0" cy="0"/>
        </a:xfrm>
      </p:grpSpPr>
      <p:sp>
        <p:nvSpPr>
          <p:cNvPr id="9890" name="Google Shape;9890;p73:notes"/>
          <p:cNvSpPr/>
          <p:nvPr>
            <p:ph idx="2" type="sldImg"/>
          </p:nvPr>
        </p:nvSpPr>
        <p:spPr>
          <a:xfrm>
            <a:off x="1257300" y="692150"/>
            <a:ext cx="4483100"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1" name="Google Shape;9891;p73:notes"/>
          <p:cNvSpPr txBox="1"/>
          <p:nvPr>
            <p:ph idx="1" type="body"/>
          </p:nvPr>
        </p:nvSpPr>
        <p:spPr>
          <a:xfrm>
            <a:off x="922338" y="4386263"/>
            <a:ext cx="5153025"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3.xml"/></Relationships>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2" name="Shape 9892"/>
        <p:cNvGrpSpPr/>
        <p:nvPr/>
      </p:nvGrpSpPr>
      <p:grpSpPr>
        <a:xfrm>
          <a:off x="0" y="0"/>
          <a:ext cx="0" cy="0"/>
          <a:chOff x="0" y="0"/>
          <a:chExt cx="0" cy="0"/>
        </a:xfrm>
      </p:grpSpPr>
      <p:sp>
        <p:nvSpPr>
          <p:cNvPr id="9893" name="Google Shape;9893;p1503"/>
          <p:cNvSpPr/>
          <p:nvPr/>
        </p:nvSpPr>
        <p:spPr>
          <a:xfrm>
            <a:off x="1364069" y="121865"/>
            <a:ext cx="5925606" cy="513796"/>
          </a:xfrm>
          <a:prstGeom prst="rect">
            <a:avLst/>
          </a:prstGeom>
          <a:noFill/>
          <a:ln>
            <a:noFill/>
          </a:ln>
        </p:spPr>
        <p:txBody>
          <a:bodyPr anchorCtr="0" anchor="t" bIns="39200" lIns="79800" spcFirstLastPara="1" rIns="79800" wrap="square" tIns="39200">
            <a:noAutofit/>
          </a:bodyPr>
          <a:lstStyle/>
          <a:p>
            <a:pPr indent="0" lvl="0" marL="0" marR="0" rtl="0" algn="ctr">
              <a:spcBef>
                <a:spcPts val="0"/>
              </a:spcBef>
              <a:spcAft>
                <a:spcPts val="0"/>
              </a:spcAft>
              <a:buNone/>
            </a:pPr>
            <a:r>
              <a:rPr b="1" i="1" lang="en-US" sz="2824">
                <a:solidFill>
                  <a:srgbClr val="FF0000"/>
                </a:solidFill>
                <a:latin typeface="Arial Narrow"/>
                <a:ea typeface="Arial Narrow"/>
                <a:cs typeface="Arial Narrow"/>
                <a:sym typeface="Arial Narrow"/>
              </a:rPr>
              <a:t>2005 COV recommendations and actions</a:t>
            </a:r>
            <a:endParaRPr/>
          </a:p>
        </p:txBody>
      </p:sp>
      <p:sp>
        <p:nvSpPr>
          <p:cNvPr id="9894" name="Google Shape;9894;p1503"/>
          <p:cNvSpPr/>
          <p:nvPr/>
        </p:nvSpPr>
        <p:spPr>
          <a:xfrm>
            <a:off x="427225" y="655545"/>
            <a:ext cx="8044422" cy="6087181"/>
          </a:xfrm>
          <a:prstGeom prst="rect">
            <a:avLst/>
          </a:prstGeom>
          <a:noFill/>
          <a:ln>
            <a:noFill/>
          </a:ln>
        </p:spPr>
        <p:txBody>
          <a:bodyPr anchorCtr="0" anchor="t" bIns="39200" lIns="79800" spcFirstLastPara="1" rIns="79800" wrap="square" tIns="39200">
            <a:noAutofit/>
          </a:bodyPr>
          <a:lstStyle/>
          <a:p>
            <a:pPr indent="-219928" lvl="0" marL="232533" marR="0" rtl="0" algn="l">
              <a:spcBef>
                <a:spcPts val="0"/>
              </a:spcBef>
              <a:spcAft>
                <a:spcPts val="0"/>
              </a:spcAft>
              <a:buClr>
                <a:srgbClr val="0000FF"/>
              </a:buClr>
              <a:buSzPts val="2118"/>
              <a:buFont typeface="Noto Sans Symbols"/>
              <a:buChar char="▪"/>
            </a:pPr>
            <a:r>
              <a:rPr b="1" lang="en-US" sz="2118">
                <a:solidFill>
                  <a:srgbClr val="0000FF"/>
                </a:solidFill>
                <a:latin typeface="Arial Narrow"/>
                <a:ea typeface="Arial Narrow"/>
                <a:cs typeface="Arial Narrow"/>
                <a:sym typeface="Arial Narrow"/>
              </a:rPr>
              <a:t>Program management database</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Recommendation:  Create a BES database for peer review/program management.</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Actions:  Modest improvements in SC database (IMSC); more effective use of IMSC.</a:t>
            </a:r>
            <a:endParaRPr/>
          </a:p>
          <a:p>
            <a:pPr indent="-219928" lvl="0" marL="232533" marR="0" rtl="0" algn="l">
              <a:spcBef>
                <a:spcPts val="424"/>
              </a:spcBef>
              <a:spcAft>
                <a:spcPts val="0"/>
              </a:spcAft>
              <a:buClr>
                <a:srgbClr val="0000FF"/>
              </a:buClr>
              <a:buSzPts val="2118"/>
              <a:buFont typeface="Noto Sans Symbols"/>
              <a:buChar char="▪"/>
            </a:pPr>
            <a:r>
              <a:rPr b="1" lang="en-US" sz="2118">
                <a:solidFill>
                  <a:srgbClr val="0000FF"/>
                </a:solidFill>
                <a:latin typeface="Arial Narrow"/>
                <a:ea typeface="Arial Narrow"/>
                <a:cs typeface="Arial Narrow"/>
                <a:sym typeface="Arial Narrow"/>
              </a:rPr>
              <a:t>Improved proposal solicitation</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Recommendation:  Use “Dear Colleague” mailings to community in addition to normal postings on SC website.</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Action:  Department chair “Dear Colleague” lists developed and used for Chemical Imaging (FY2006) and SEU (FY2007) solicitations.</a:t>
            </a:r>
            <a:endParaRPr/>
          </a:p>
          <a:p>
            <a:pPr indent="-219928" lvl="0" marL="232533" marR="0" rtl="0" algn="l">
              <a:spcBef>
                <a:spcPts val="424"/>
              </a:spcBef>
              <a:spcAft>
                <a:spcPts val="0"/>
              </a:spcAft>
              <a:buClr>
                <a:srgbClr val="0000FF"/>
              </a:buClr>
              <a:buSzPts val="2118"/>
              <a:buFont typeface="Noto Sans Symbols"/>
              <a:buChar char="▪"/>
            </a:pPr>
            <a:r>
              <a:rPr b="1" lang="en-US" sz="2118">
                <a:solidFill>
                  <a:srgbClr val="0000FF"/>
                </a:solidFill>
                <a:latin typeface="Arial Narrow"/>
                <a:ea typeface="Arial Narrow"/>
                <a:cs typeface="Arial Narrow"/>
                <a:sym typeface="Arial Narrow"/>
              </a:rPr>
              <a:t>Long-term support for basic research &amp; young investigator program</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Recommendation:  Continue “tradition” of long term support, but also consider implementing a young investigator program. </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Actions:  A significant young investigator program is not feasible under current budget constraints.  Award for BES PECASE winners codified ($50k/yr for 5 years)</a:t>
            </a:r>
            <a:r>
              <a:rPr b="0" i="0" lang="en-US" sz="794" u="none" cap="none" strike="noStrike">
                <a:solidFill>
                  <a:srgbClr val="00279F"/>
                </a:solidFill>
                <a:latin typeface="Times New Roman"/>
                <a:ea typeface="Times New Roman"/>
                <a:cs typeface="Times New Roman"/>
                <a:sym typeface="Times New Roman"/>
              </a:rPr>
              <a:t> </a:t>
            </a:r>
            <a:r>
              <a:rPr b="1" i="0" lang="en-US" sz="1765" u="none" cap="none" strike="noStrike">
                <a:solidFill>
                  <a:srgbClr val="000000"/>
                </a:solidFill>
                <a:latin typeface="Arial Narrow"/>
                <a:ea typeface="Arial Narrow"/>
                <a:cs typeface="Arial Narrow"/>
                <a:sym typeface="Arial Narrow"/>
              </a:rPr>
              <a:t>.  BES solicitations have allowed more young investigators to be funded.</a:t>
            </a:r>
            <a:endParaRPr/>
          </a:p>
          <a:p>
            <a:pPr indent="-219928" lvl="0" marL="232533" marR="0" rtl="0" algn="l">
              <a:spcBef>
                <a:spcPts val="424"/>
              </a:spcBef>
              <a:spcAft>
                <a:spcPts val="0"/>
              </a:spcAft>
              <a:buClr>
                <a:srgbClr val="0000FF"/>
              </a:buClr>
              <a:buSzPts val="2118"/>
              <a:buFont typeface="Noto Sans Symbols"/>
              <a:buChar char="▪"/>
            </a:pPr>
            <a:r>
              <a:rPr b="1" lang="en-US" sz="2118">
                <a:solidFill>
                  <a:srgbClr val="0000FF"/>
                </a:solidFill>
                <a:latin typeface="Arial Narrow"/>
                <a:ea typeface="Arial Narrow"/>
                <a:cs typeface="Arial Narrow"/>
                <a:sym typeface="Arial Narrow"/>
              </a:rPr>
              <a:t>Diversity</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Recommendation:  BES should collect demographic data on gender, race, and career-stage and efforts should be made to ensure a diverse work force.</a:t>
            </a:r>
            <a:endParaRPr/>
          </a:p>
          <a:p>
            <a:pPr indent="-183506" lvl="1" marL="589741" marR="0" rtl="0" algn="l">
              <a:spcBef>
                <a:spcPts val="353"/>
              </a:spcBef>
              <a:spcAft>
                <a:spcPts val="0"/>
              </a:spcAft>
              <a:buNone/>
            </a:pPr>
            <a:r>
              <a:rPr b="1" i="0" lang="en-US" sz="1765" u="none" cap="none" strike="noStrike">
                <a:solidFill>
                  <a:srgbClr val="000000"/>
                </a:solidFill>
                <a:latin typeface="Arial Narrow"/>
                <a:ea typeface="Arial Narrow"/>
                <a:cs typeface="Arial Narrow"/>
                <a:sym typeface="Arial Narrow"/>
              </a:rPr>
              <a:t>Actions:  SC-wide demographic data collection system “in progress;” CSGB co-sponsored gender and URM equity in chemistry workshops with NSF and NIH.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